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2E1CA-F941-4528-851A-D279D778F971}" type="datetimeFigureOut">
              <a:rPr lang="tr-TR"/>
              <a:pPr>
                <a:defRPr/>
              </a:pPr>
              <a:t>23.01.2011</a:t>
            </a:fld>
            <a:endParaRPr lang="tr-TR"/>
          </a:p>
        </p:txBody>
      </p:sp>
      <p:sp>
        <p:nvSpPr>
          <p:cNvPr id="5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1997A-93A4-4AE3-8547-8C4DA84F393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62581-327E-4ABF-B1F9-4013950EAD1D}" type="datetimeFigureOut">
              <a:rPr lang="tr-TR"/>
              <a:pPr>
                <a:defRPr/>
              </a:pPr>
              <a:t>23.01.2011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E5666-7508-4877-8E77-68AC50E0F21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C6426-3CA1-4DE0-A103-902ACDC9E878}" type="datetimeFigureOut">
              <a:rPr lang="tr-TR"/>
              <a:pPr>
                <a:defRPr/>
              </a:pPr>
              <a:t>23.01.2011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FAA7F-9092-4861-BFC3-0B073573D12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3CEC7-B413-4AB0-90CF-EAB0A9F40FB9}" type="datetimeFigureOut">
              <a:rPr lang="tr-TR"/>
              <a:pPr>
                <a:defRPr/>
              </a:pPr>
              <a:t>23.01.2011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5F56F-DDFE-46E9-A888-8FAC0A4CBE0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C40B7-9138-4CFC-A91A-4F3521F1362C}" type="datetimeFigureOut">
              <a:rPr lang="tr-TR"/>
              <a:pPr>
                <a:defRPr/>
              </a:pPr>
              <a:t>23.01.2011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DA390-1907-42CE-9F93-A4FA4EA7C6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917FD-114E-4ED7-B8F5-D4B06154B697}" type="datetimeFigureOut">
              <a:rPr lang="tr-TR"/>
              <a:pPr>
                <a:defRPr/>
              </a:pPr>
              <a:t>23.01.2011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23C8F-BD65-4AC2-9775-DEDC16F4F78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7336B-1B6E-458E-BCB0-6E3B8D83D207}" type="datetimeFigureOut">
              <a:rPr lang="tr-TR"/>
              <a:pPr>
                <a:defRPr/>
              </a:pPr>
              <a:t>23.01.2011</a:t>
            </a:fld>
            <a:endParaRPr lang="tr-TR"/>
          </a:p>
        </p:txBody>
      </p:sp>
      <p:sp>
        <p:nvSpPr>
          <p:cNvPr id="8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C083C-4EC5-49BD-8E79-886BC445E25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CE686-BB92-4198-AA9D-A9064FB054AD}" type="datetimeFigureOut">
              <a:rPr lang="tr-TR"/>
              <a:pPr>
                <a:defRPr/>
              </a:pPr>
              <a:t>23.01.2011</a:t>
            </a:fld>
            <a:endParaRPr lang="tr-TR"/>
          </a:p>
        </p:txBody>
      </p:sp>
      <p:sp>
        <p:nvSpPr>
          <p:cNvPr id="4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E3C20-F5B8-4CA1-B592-E6EB472132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D110E-9FAC-4C7F-A9BA-94DEB681EC4E}" type="datetimeFigureOut">
              <a:rPr lang="tr-TR"/>
              <a:pPr>
                <a:defRPr/>
              </a:pPr>
              <a:t>23.01.2011</a:t>
            </a:fld>
            <a:endParaRPr lang="tr-TR"/>
          </a:p>
        </p:txBody>
      </p:sp>
      <p:sp>
        <p:nvSpPr>
          <p:cNvPr id="3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B961F-5BE9-4F2E-9520-539C35897E5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F0870-49FA-40B0-A0ED-EA4039189109}" type="datetimeFigureOut">
              <a:rPr lang="tr-TR"/>
              <a:pPr>
                <a:defRPr/>
              </a:pPr>
              <a:t>23.01.2011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FB38A-CDAB-4CF9-9C64-A840AA01B87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Tek Köşesi Kesik ve Yuvarlatılmış Dikdörtgen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1 Dik Üçgen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472A0-F16C-4185-8DE9-4E343A7B934B}" type="datetimeFigureOut">
              <a:rPr lang="tr-TR"/>
              <a:pPr>
                <a:defRPr/>
              </a:pPr>
              <a:t>23.01.2011</a:t>
            </a:fld>
            <a:endParaRPr lang="tr-TR"/>
          </a:p>
        </p:txBody>
      </p:sp>
      <p:sp>
        <p:nvSpPr>
          <p:cNvPr id="10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E1B73-A7AB-4486-A24A-7BA9CED55A1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8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9" name="29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BEF8324-1A42-447C-92EA-E55DB7CF1D92}" type="datetimeFigureOut">
              <a:rPr lang="tr-TR"/>
              <a:pPr>
                <a:defRPr/>
              </a:pPr>
              <a:t>23.01.2011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36090D-885D-4036-93B0-836589EE744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1033" name="1 Grup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EŞ ANLAMLI KELİMELER</a:t>
            </a:r>
            <a:endParaRPr lang="tr-TR" dirty="0"/>
          </a:p>
        </p:txBody>
      </p:sp>
      <p:sp>
        <p:nvSpPr>
          <p:cNvPr id="13314" name="2 Alt Başlık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tr-TR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OKUNUŞLARI VE YAZILIŞLARI AYNI, ANLAMLARI FARKLI OLAN KELİMELERDİR.</a:t>
            </a:r>
            <a:endParaRPr lang="tr-TR" dirty="0"/>
          </a:p>
        </p:txBody>
      </p:sp>
      <p:sp>
        <p:nvSpPr>
          <p:cNvPr id="22530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Yüz :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1.İnsan suratı anlamı.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2.Bir sayı.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3.Suyun içinde yapılan spor.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4.Bir hayvanın derisini ayırma.</a:t>
            </a:r>
          </a:p>
        </p:txBody>
      </p:sp>
      <p:sp>
        <p:nvSpPr>
          <p:cNvPr id="22531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Örnek: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1.Annemin </a:t>
            </a:r>
            <a:r>
              <a:rPr lang="tr-TR" u="sng" smtClean="0"/>
              <a:t>yüzü</a:t>
            </a:r>
            <a:r>
              <a:rPr lang="tr-TR" smtClean="0"/>
              <a:t> asılmış.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(insan suratı anlamında)</a:t>
            </a:r>
          </a:p>
          <a:p>
            <a:pPr>
              <a:buFont typeface="Wingdings 2" pitchFamily="18" charset="2"/>
              <a:buNone/>
            </a:pPr>
            <a:endParaRPr lang="tr-TR" smtClean="0"/>
          </a:p>
          <a:p>
            <a:pPr>
              <a:buFont typeface="Wingdings 2" pitchFamily="18" charset="2"/>
              <a:buNone/>
            </a:pPr>
            <a:r>
              <a:rPr lang="tr-TR" smtClean="0"/>
              <a:t>2.Ali,</a:t>
            </a:r>
            <a:r>
              <a:rPr lang="tr-TR" u="sng" smtClean="0"/>
              <a:t>yüz</a:t>
            </a:r>
            <a:r>
              <a:rPr lang="tr-TR" smtClean="0"/>
              <a:t>e kadar sayıyor.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(Bir  sayı anlamında)</a:t>
            </a:r>
          </a:p>
          <a:p>
            <a:pPr>
              <a:buFont typeface="Wingdings 2" pitchFamily="18" charset="2"/>
              <a:buNone/>
            </a:pPr>
            <a:endParaRPr lang="tr-TR" smtClean="0"/>
          </a:p>
          <a:p>
            <a:pPr>
              <a:buFont typeface="Wingdings 2" pitchFamily="18" charset="2"/>
              <a:buNone/>
            </a:pPr>
            <a:r>
              <a:rPr lang="tr-TR" u="sng" smtClean="0"/>
              <a:t>3.Yüze yüze </a:t>
            </a:r>
            <a:r>
              <a:rPr lang="tr-TR" smtClean="0"/>
              <a:t>kıyıya vardı.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(yüzmek manasında)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1 Başlık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tr-TR" smtClean="0"/>
          </a:p>
        </p:txBody>
      </p:sp>
      <p:sp>
        <p:nvSpPr>
          <p:cNvPr id="23554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Gül: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1.Kızım ağlama artık </a:t>
            </a:r>
            <a:r>
              <a:rPr lang="tr-TR" u="sng" smtClean="0"/>
              <a:t>gül</a:t>
            </a:r>
            <a:r>
              <a:rPr lang="tr-TR" smtClean="0"/>
              <a:t>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(Gülmek manasında)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2.Anneme bir </a:t>
            </a:r>
            <a:r>
              <a:rPr lang="tr-TR" u="sng" smtClean="0"/>
              <a:t>gül</a:t>
            </a:r>
            <a:r>
              <a:rPr lang="tr-TR" smtClean="0"/>
              <a:t> aldım. (Bir çiçek anlamında)</a:t>
            </a:r>
          </a:p>
          <a:p>
            <a:pPr>
              <a:buFont typeface="Wingdings 2" pitchFamily="18" charset="2"/>
              <a:buNone/>
            </a:pPr>
            <a:endParaRPr lang="tr-TR" smtClean="0"/>
          </a:p>
        </p:txBody>
      </p:sp>
      <p:sp>
        <p:nvSpPr>
          <p:cNvPr id="23555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Aç: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1.Kedinin karnı </a:t>
            </a:r>
            <a:r>
              <a:rPr lang="tr-TR" u="sng" smtClean="0"/>
              <a:t>aç</a:t>
            </a:r>
            <a:r>
              <a:rPr lang="tr-TR" smtClean="0"/>
              <a:t>.</a:t>
            </a:r>
          </a:p>
          <a:p>
            <a:pPr>
              <a:buFont typeface="Wingdings 2" pitchFamily="18" charset="2"/>
              <a:buNone/>
            </a:pPr>
            <a:r>
              <a:rPr lang="tr-TR" sz="2400" smtClean="0"/>
              <a:t>(bir şey yememiş anlamında)</a:t>
            </a:r>
          </a:p>
          <a:p>
            <a:pPr>
              <a:buFont typeface="Wingdings 2" pitchFamily="18" charset="2"/>
              <a:buNone/>
            </a:pPr>
            <a:r>
              <a:rPr lang="tr-TR" sz="2400" smtClean="0"/>
              <a:t>2.Pencereyi </a:t>
            </a:r>
            <a:r>
              <a:rPr lang="tr-TR" sz="2400" u="sng" smtClean="0"/>
              <a:t>aç.</a:t>
            </a:r>
          </a:p>
          <a:p>
            <a:pPr>
              <a:buFont typeface="Wingdings 2" pitchFamily="18" charset="2"/>
              <a:buNone/>
            </a:pPr>
            <a:r>
              <a:rPr lang="tr-TR" sz="2400" smtClean="0"/>
              <a:t>(açmak eylemi)</a:t>
            </a:r>
          </a:p>
          <a:p>
            <a:pPr>
              <a:buFont typeface="Wingdings 2" pitchFamily="18" charset="2"/>
              <a:buNone/>
            </a:pPr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1 Başlık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tr-TR" smtClean="0"/>
          </a:p>
        </p:txBody>
      </p:sp>
      <p:sp>
        <p:nvSpPr>
          <p:cNvPr id="24578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At: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1.Dün ben </a:t>
            </a:r>
            <a:r>
              <a:rPr lang="tr-TR" u="sng" smtClean="0"/>
              <a:t>ata</a:t>
            </a:r>
            <a:r>
              <a:rPr lang="tr-TR" smtClean="0"/>
              <a:t> bindim.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(bir hayvan anlamında)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2.Kursun ata ata biter.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(atmak eylemi)</a:t>
            </a:r>
          </a:p>
        </p:txBody>
      </p:sp>
      <p:sp>
        <p:nvSpPr>
          <p:cNvPr id="24579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Bin: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1.Arabaya </a:t>
            </a:r>
            <a:r>
              <a:rPr lang="tr-TR" u="sng" smtClean="0"/>
              <a:t>binip</a:t>
            </a:r>
            <a:r>
              <a:rPr lang="tr-TR" smtClean="0"/>
              <a:t> eve gittim.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(binmek eylemi)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2.</a:t>
            </a:r>
            <a:r>
              <a:rPr lang="tr-TR" u="sng" smtClean="0"/>
              <a:t>Bin</a:t>
            </a:r>
            <a:r>
              <a:rPr lang="tr-TR" smtClean="0"/>
              <a:t> kere söyledim sana.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(bir sayı anlamında)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ÖRNEK SORULAR</a:t>
            </a:r>
          </a:p>
        </p:txBody>
      </p:sp>
      <p:sp>
        <p:nvSpPr>
          <p:cNvPr id="25602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1.Aşağıdakilerden hangisinde zıt anlamlı kelimeler birlikte kullanılmamıştır?</a:t>
            </a:r>
          </a:p>
          <a:p>
            <a:pPr>
              <a:buFont typeface="Wingdings 2" pitchFamily="18" charset="2"/>
              <a:buNone/>
            </a:pPr>
            <a:endParaRPr lang="tr-TR" smtClean="0"/>
          </a:p>
          <a:p>
            <a:pPr>
              <a:buFont typeface="Wingdings 2" pitchFamily="18" charset="2"/>
              <a:buNone/>
            </a:pPr>
            <a:r>
              <a:rPr lang="tr-TR" smtClean="0"/>
              <a:t>A.Zengin insanlar, fakir insanlara yardım etmelidir.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B.Eski televizyonu verip yerine yenisini aldık.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C.Bana alınan pantolon kısa, kardeşim ki uzun geldi.</a:t>
            </a:r>
          </a:p>
          <a:p>
            <a:pPr>
              <a:buFont typeface="Wingdings 2" pitchFamily="18" charset="2"/>
              <a:buNone/>
            </a:pPr>
            <a:r>
              <a:rPr lang="tr-TR" smtClean="0"/>
              <a:t>D.Uzun ince bir yoldayım.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26626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    2.       “Annemin </a:t>
            </a:r>
            <a:r>
              <a:rPr lang="tr-TR" u="sng" smtClean="0"/>
              <a:t>nasihatlerini</a:t>
            </a:r>
            <a:r>
              <a:rPr lang="tr-TR" smtClean="0"/>
              <a:t> hiç unutmadım.”</a:t>
            </a:r>
          </a:p>
          <a:p>
            <a:pPr>
              <a:buFont typeface="Wingdings 2" pitchFamily="18" charset="2"/>
              <a:buNone/>
            </a:pPr>
            <a:endParaRPr lang="tr-TR" smtClean="0"/>
          </a:p>
          <a:p>
            <a:pPr>
              <a:buFont typeface="Wingdings 2" pitchFamily="18" charset="2"/>
              <a:buNone/>
            </a:pPr>
            <a:r>
              <a:rPr lang="tr-TR" smtClean="0"/>
              <a:t>          Yukarıdaki tümcede altı çizili kelimenin yerine hangi kelime gelirse tümcenin anlamı değişmez?</a:t>
            </a:r>
          </a:p>
          <a:p>
            <a:pPr>
              <a:buFont typeface="Wingdings 2" pitchFamily="18" charset="2"/>
              <a:buNone/>
            </a:pPr>
            <a:endParaRPr lang="tr-TR" smtClean="0"/>
          </a:p>
          <a:p>
            <a:pPr>
              <a:buFont typeface="Wingdings 2" pitchFamily="18" charset="2"/>
              <a:buNone/>
            </a:pPr>
            <a:r>
              <a:rPr lang="tr-TR" smtClean="0"/>
              <a:t>A.hikaye            B. masal            C.öğüt              D.ders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27650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tr-TR" smtClean="0"/>
              <a:t>   3.       “Ben, o kızı daha önce yurtta görmüştüm.”</a:t>
            </a:r>
          </a:p>
          <a:p>
            <a:pPr>
              <a:buFont typeface="Wingdings 2" pitchFamily="18" charset="2"/>
              <a:buNone/>
            </a:pPr>
            <a:endParaRPr lang="tr-TR" smtClean="0"/>
          </a:p>
          <a:p>
            <a:pPr>
              <a:buFont typeface="Wingdings 2" pitchFamily="18" charset="2"/>
              <a:buNone/>
            </a:pPr>
            <a:r>
              <a:rPr lang="tr-TR" smtClean="0"/>
              <a:t>Yukarıdaki tümcede kaç tane sesteş kelime vardır?</a:t>
            </a:r>
          </a:p>
          <a:p>
            <a:pPr>
              <a:buFont typeface="Wingdings 2" pitchFamily="18" charset="2"/>
              <a:buNone/>
            </a:pPr>
            <a:endParaRPr lang="tr-TR" smtClean="0"/>
          </a:p>
          <a:p>
            <a:pPr>
              <a:buFont typeface="Wingdings 2" pitchFamily="18" charset="2"/>
              <a:buNone/>
            </a:pPr>
            <a:r>
              <a:rPr lang="tr-TR" smtClean="0"/>
              <a:t>A.2                     B.3                    C.4                    D.5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>
                <a:hlinkClick r:id="rId2"/>
              </a:rPr>
              <a:t>www.sorubak.com</a:t>
            </a:r>
            <a:r>
              <a:rPr lang="tr-TR" smtClean="0"/>
              <a:t>  </a:t>
            </a:r>
          </a:p>
        </p:txBody>
      </p:sp>
      <p:sp>
        <p:nvSpPr>
          <p:cNvPr id="28674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Wingdings 2" pitchFamily="18" charset="2"/>
              <a:buAutoNum type="arabicPeriod" startAt="4"/>
            </a:pPr>
            <a:r>
              <a:rPr lang="tr-TR" smtClean="0"/>
              <a:t>“alacak – verecek” sözcükleri arasında bir anlam ilişkisi vardır. Aşağıdaki sözcük çiftlerinin hangisinin arasında aynı ilişki yoktur?</a:t>
            </a:r>
          </a:p>
          <a:p>
            <a:pPr marL="514350" indent="-514350">
              <a:buFont typeface="Wingdings 2" pitchFamily="18" charset="2"/>
              <a:buAutoNum type="arabicPeriod" startAt="4"/>
            </a:pPr>
            <a:endParaRPr lang="tr-TR" smtClean="0"/>
          </a:p>
          <a:p>
            <a:pPr marL="514350" indent="-514350">
              <a:buFont typeface="Wingdings 2" pitchFamily="18" charset="2"/>
              <a:buNone/>
            </a:pPr>
            <a:r>
              <a:rPr lang="tr-TR" smtClean="0"/>
              <a:t>      A. Dost – düşman                     B. sağ – sol </a:t>
            </a:r>
          </a:p>
          <a:p>
            <a:pPr marL="514350" indent="-514350">
              <a:buFont typeface="Wingdings 2" pitchFamily="18" charset="2"/>
              <a:buNone/>
            </a:pPr>
            <a:r>
              <a:rPr lang="tr-TR" smtClean="0"/>
              <a:t>      </a:t>
            </a:r>
          </a:p>
          <a:p>
            <a:pPr marL="514350" indent="-514350">
              <a:buFont typeface="Wingdings 2" pitchFamily="18" charset="2"/>
              <a:buNone/>
            </a:pPr>
            <a:r>
              <a:rPr lang="tr-TR" smtClean="0"/>
              <a:t>      C.savaş – barış                           D. anı – hatıra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Yazılışları ve okunuşları farklı, anlamları aynı olan kelimelerdir.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Siyah – kara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Beyaz – ak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Okul – mektep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Öğrenci – talebe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Hediye – armağan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Vazife – görev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Yıl – sene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Ama – fakat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Asır – yüzyıl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Nasihat – öğüt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Yaşlı – ihtiyar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 smtClean="0"/>
          </a:p>
        </p:txBody>
      </p:sp>
      <p:sp>
        <p:nvSpPr>
          <p:cNvPr id="6" name="5 İçerik Yer Tutucusu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Anlam – mana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Kelime – sözcük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Tümce – cümle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Kişi – şahıs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Engel – mani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Hikaye – öykü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Yaş – ıslak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Merasim – tören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Dil – lisan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Nehir – ırmak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Zaman - vakit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Başlık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tr-TR" smtClean="0"/>
          </a:p>
        </p:txBody>
      </p:sp>
      <p:sp>
        <p:nvSpPr>
          <p:cNvPr id="15362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tr-TR" smtClean="0"/>
              <a:t>Valide – anne</a:t>
            </a:r>
          </a:p>
          <a:p>
            <a:r>
              <a:rPr lang="tr-TR" smtClean="0"/>
              <a:t>Vilayet – il </a:t>
            </a:r>
          </a:p>
          <a:p>
            <a:r>
              <a:rPr lang="tr-TR" smtClean="0"/>
              <a:t>Kırmızı – al</a:t>
            </a:r>
          </a:p>
          <a:p>
            <a:r>
              <a:rPr lang="tr-TR" smtClean="0"/>
              <a:t>İmtihan – sınav</a:t>
            </a:r>
          </a:p>
          <a:p>
            <a:r>
              <a:rPr lang="tr-TR" smtClean="0"/>
              <a:t>Sonuç – netice </a:t>
            </a:r>
          </a:p>
          <a:p>
            <a:r>
              <a:rPr lang="tr-TR" smtClean="0"/>
              <a:t>Gaye – amaç </a:t>
            </a:r>
          </a:p>
          <a:p>
            <a:r>
              <a:rPr lang="tr-TR" smtClean="0"/>
              <a:t>Örnek – misal </a:t>
            </a:r>
          </a:p>
          <a:p>
            <a:r>
              <a:rPr lang="tr-TR" smtClean="0"/>
              <a:t>İlave – ek</a:t>
            </a:r>
          </a:p>
          <a:p>
            <a:r>
              <a:rPr lang="tr-TR" smtClean="0"/>
              <a:t>Fayda – yarar </a:t>
            </a:r>
          </a:p>
        </p:txBody>
      </p:sp>
      <p:sp>
        <p:nvSpPr>
          <p:cNvPr id="15363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/>
          <a:lstStyle/>
          <a:p>
            <a:r>
              <a:rPr lang="tr-TR" smtClean="0"/>
              <a:t>Yoksul – fakir </a:t>
            </a:r>
          </a:p>
          <a:p>
            <a:r>
              <a:rPr lang="tr-TR" smtClean="0"/>
              <a:t>İsim – ad </a:t>
            </a:r>
          </a:p>
          <a:p>
            <a:r>
              <a:rPr lang="tr-TR" smtClean="0"/>
              <a:t>Ev – konut </a:t>
            </a:r>
          </a:p>
          <a:p>
            <a:r>
              <a:rPr lang="tr-TR" smtClean="0"/>
              <a:t>Misafir – konuk </a:t>
            </a:r>
          </a:p>
          <a:p>
            <a:r>
              <a:rPr lang="tr-TR" smtClean="0"/>
              <a:t>Soru – sual</a:t>
            </a:r>
          </a:p>
          <a:p>
            <a:r>
              <a:rPr lang="tr-TR" smtClean="0"/>
              <a:t>Cevap – yanıt</a:t>
            </a:r>
          </a:p>
          <a:p>
            <a:r>
              <a:rPr lang="tr-TR" smtClean="0"/>
              <a:t>Abide – anıt </a:t>
            </a:r>
          </a:p>
          <a:p>
            <a:r>
              <a:rPr lang="tr-TR" smtClean="0"/>
              <a:t>Anı – hatıra </a:t>
            </a:r>
          </a:p>
          <a:p>
            <a:r>
              <a:rPr lang="tr-TR" smtClean="0"/>
              <a:t>İlan – duyuru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Başlık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tr-TR" smtClean="0"/>
          </a:p>
        </p:txBody>
      </p:sp>
      <p:sp>
        <p:nvSpPr>
          <p:cNvPr id="16386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tr-TR" smtClean="0"/>
              <a:t>Önem – ehemmiyet </a:t>
            </a:r>
          </a:p>
          <a:p>
            <a:r>
              <a:rPr lang="tr-TR" smtClean="0"/>
              <a:t>İkaz – uyarı </a:t>
            </a:r>
          </a:p>
          <a:p>
            <a:r>
              <a:rPr lang="tr-TR" smtClean="0"/>
              <a:t>Hadise – olay </a:t>
            </a:r>
          </a:p>
          <a:p>
            <a:r>
              <a:rPr lang="tr-TR" smtClean="0"/>
              <a:t>Hekim – doktor </a:t>
            </a:r>
          </a:p>
          <a:p>
            <a:r>
              <a:rPr lang="tr-TR" smtClean="0"/>
              <a:t>Hakim – yargıç </a:t>
            </a:r>
          </a:p>
          <a:p>
            <a:r>
              <a:rPr lang="tr-TR" smtClean="0"/>
              <a:t>Kanıt – delil</a:t>
            </a:r>
          </a:p>
          <a:p>
            <a:r>
              <a:rPr lang="tr-TR" smtClean="0"/>
              <a:t>Kabiliyet – yetenek</a:t>
            </a:r>
          </a:p>
          <a:p>
            <a:r>
              <a:rPr lang="tr-TR" smtClean="0"/>
              <a:t>Tanık – şahit </a:t>
            </a:r>
          </a:p>
          <a:p>
            <a:r>
              <a:rPr lang="tr-TR" smtClean="0"/>
              <a:t>Matem – yas </a:t>
            </a:r>
          </a:p>
        </p:txBody>
      </p:sp>
      <p:sp>
        <p:nvSpPr>
          <p:cNvPr id="16387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/>
          <a:lstStyle/>
          <a:p>
            <a:r>
              <a:rPr lang="tr-TR" smtClean="0"/>
              <a:t>Serüven – macera </a:t>
            </a:r>
          </a:p>
          <a:p>
            <a:r>
              <a:rPr lang="tr-TR" smtClean="0"/>
              <a:t>Tabiat – doğa </a:t>
            </a:r>
          </a:p>
          <a:p>
            <a:r>
              <a:rPr lang="tr-TR" smtClean="0"/>
              <a:t>Vatan – yurt </a:t>
            </a:r>
          </a:p>
          <a:p>
            <a:r>
              <a:rPr lang="tr-TR" smtClean="0"/>
              <a:t>Millet – ulus </a:t>
            </a:r>
          </a:p>
          <a:p>
            <a:r>
              <a:rPr lang="tr-TR" smtClean="0"/>
              <a:t>Güç – kuvvet</a:t>
            </a:r>
          </a:p>
          <a:p>
            <a:r>
              <a:rPr lang="tr-TR" smtClean="0"/>
              <a:t>Hız – sürat </a:t>
            </a:r>
          </a:p>
          <a:p>
            <a:r>
              <a:rPr lang="tr-TR" smtClean="0"/>
              <a:t>Hızlı – süratli </a:t>
            </a:r>
          </a:p>
          <a:p>
            <a:r>
              <a:rPr lang="tr-TR" smtClean="0"/>
              <a:t>Irak – uzak </a:t>
            </a:r>
          </a:p>
          <a:p>
            <a:r>
              <a:rPr lang="tr-TR" smtClean="0"/>
              <a:t>Nefes - soluk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ZIT ANLAMLI KELİMELER</a:t>
            </a:r>
            <a:endParaRPr lang="tr-TR" dirty="0"/>
          </a:p>
        </p:txBody>
      </p:sp>
      <p:sp>
        <p:nvSpPr>
          <p:cNvPr id="17410" name="2 Alt Başlık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tr-TR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ANLAMLARI BİRBİRİNİN TAM ZITTI OLAN KELİMELERDİR.</a:t>
            </a:r>
            <a:endParaRPr lang="tr-TR" dirty="0"/>
          </a:p>
        </p:txBody>
      </p:sp>
      <p:sp>
        <p:nvSpPr>
          <p:cNvPr id="18434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tr-TR" smtClean="0"/>
              <a:t>Siyah – beyaz</a:t>
            </a:r>
          </a:p>
          <a:p>
            <a:r>
              <a:rPr lang="tr-TR" smtClean="0"/>
              <a:t>Uzun – kısa </a:t>
            </a:r>
          </a:p>
          <a:p>
            <a:r>
              <a:rPr lang="tr-TR" smtClean="0"/>
              <a:t>İnce – kalın</a:t>
            </a:r>
          </a:p>
          <a:p>
            <a:r>
              <a:rPr lang="tr-TR" smtClean="0"/>
              <a:t>Yüksek –alçak </a:t>
            </a:r>
          </a:p>
          <a:p>
            <a:r>
              <a:rPr lang="tr-TR" smtClean="0"/>
              <a:t>Hafif – ağır </a:t>
            </a:r>
          </a:p>
          <a:p>
            <a:r>
              <a:rPr lang="tr-TR" smtClean="0"/>
              <a:t>Geniş – dar</a:t>
            </a:r>
          </a:p>
          <a:p>
            <a:r>
              <a:rPr lang="tr-TR" smtClean="0"/>
              <a:t>Pahalı – ucuz</a:t>
            </a:r>
          </a:p>
          <a:p>
            <a:r>
              <a:rPr lang="tr-TR" smtClean="0"/>
              <a:t>Küçük – büyük</a:t>
            </a:r>
          </a:p>
          <a:p>
            <a:r>
              <a:rPr lang="tr-TR" smtClean="0"/>
              <a:t>Boş - dolu</a:t>
            </a:r>
          </a:p>
        </p:txBody>
      </p:sp>
      <p:sp>
        <p:nvSpPr>
          <p:cNvPr id="18435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/>
          <a:lstStyle/>
          <a:p>
            <a:r>
              <a:rPr lang="tr-TR" smtClean="0"/>
              <a:t>Aç – tok </a:t>
            </a:r>
          </a:p>
          <a:p>
            <a:r>
              <a:rPr lang="tr-TR" smtClean="0"/>
              <a:t>Var – yok </a:t>
            </a:r>
          </a:p>
          <a:p>
            <a:r>
              <a:rPr lang="tr-TR" smtClean="0"/>
              <a:t>Az – çok </a:t>
            </a:r>
          </a:p>
          <a:p>
            <a:r>
              <a:rPr lang="tr-TR" smtClean="0"/>
              <a:t>Şişman – zayıf</a:t>
            </a:r>
          </a:p>
          <a:p>
            <a:r>
              <a:rPr lang="tr-TR" smtClean="0"/>
              <a:t>Islak – kuru </a:t>
            </a:r>
          </a:p>
          <a:p>
            <a:r>
              <a:rPr lang="tr-TR" smtClean="0"/>
              <a:t>Acı – tatlı</a:t>
            </a:r>
          </a:p>
          <a:p>
            <a:r>
              <a:rPr lang="tr-TR" smtClean="0"/>
              <a:t>Genç – ihtiyar</a:t>
            </a:r>
          </a:p>
          <a:p>
            <a:r>
              <a:rPr lang="tr-TR" smtClean="0"/>
              <a:t>Erken – geç</a:t>
            </a:r>
          </a:p>
          <a:p>
            <a:r>
              <a:rPr lang="tr-TR" smtClean="0"/>
              <a:t>Gece - gündüz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1 Başlık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tr-TR" smtClean="0"/>
          </a:p>
        </p:txBody>
      </p:sp>
      <p:sp>
        <p:nvSpPr>
          <p:cNvPr id="19458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tr-TR" smtClean="0"/>
              <a:t>Sağ – sol</a:t>
            </a:r>
          </a:p>
          <a:p>
            <a:r>
              <a:rPr lang="tr-TR" smtClean="0"/>
              <a:t>Dost – düşman</a:t>
            </a:r>
          </a:p>
          <a:p>
            <a:r>
              <a:rPr lang="tr-TR" smtClean="0"/>
              <a:t>Sağlık – hastalık </a:t>
            </a:r>
          </a:p>
          <a:p>
            <a:r>
              <a:rPr lang="tr-TR" smtClean="0"/>
              <a:t>Evet – hayır </a:t>
            </a:r>
          </a:p>
          <a:p>
            <a:r>
              <a:rPr lang="tr-TR" smtClean="0"/>
              <a:t>Soru – cevap </a:t>
            </a:r>
          </a:p>
          <a:p>
            <a:r>
              <a:rPr lang="tr-TR" smtClean="0"/>
              <a:t>İlk – son </a:t>
            </a:r>
          </a:p>
          <a:p>
            <a:r>
              <a:rPr lang="tr-TR" smtClean="0"/>
              <a:t>Soğuk – sıcak</a:t>
            </a:r>
          </a:p>
          <a:p>
            <a:r>
              <a:rPr lang="tr-TR" smtClean="0"/>
              <a:t>Savaş – barış </a:t>
            </a:r>
          </a:p>
          <a:p>
            <a:r>
              <a:rPr lang="tr-TR" smtClean="0"/>
              <a:t>Doğru – yanlış </a:t>
            </a:r>
          </a:p>
          <a:p>
            <a:pPr>
              <a:buFont typeface="Wingdings 2" pitchFamily="18" charset="2"/>
              <a:buNone/>
            </a:pPr>
            <a:endParaRPr lang="tr-TR" smtClean="0"/>
          </a:p>
        </p:txBody>
      </p:sp>
      <p:sp>
        <p:nvSpPr>
          <p:cNvPr id="19459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/>
          <a:lstStyle/>
          <a:p>
            <a:r>
              <a:rPr lang="tr-TR" smtClean="0"/>
              <a:t>Açık – kapalı </a:t>
            </a:r>
          </a:p>
          <a:p>
            <a:r>
              <a:rPr lang="tr-TR" smtClean="0"/>
              <a:t>Hızlı – yavaş</a:t>
            </a:r>
          </a:p>
          <a:p>
            <a:r>
              <a:rPr lang="tr-TR" smtClean="0"/>
              <a:t>Yumuşak – sert </a:t>
            </a:r>
          </a:p>
          <a:p>
            <a:r>
              <a:rPr lang="tr-TR" smtClean="0"/>
              <a:t>Tenha – kalabalık </a:t>
            </a:r>
          </a:p>
          <a:p>
            <a:r>
              <a:rPr lang="tr-TR" smtClean="0"/>
              <a:t>Kar – zarar </a:t>
            </a:r>
          </a:p>
          <a:p>
            <a:r>
              <a:rPr lang="tr-TR" smtClean="0"/>
              <a:t>Yararlı – zararlı </a:t>
            </a:r>
          </a:p>
          <a:p>
            <a:r>
              <a:rPr lang="tr-TR" smtClean="0"/>
              <a:t>İyi – kötü </a:t>
            </a:r>
          </a:p>
          <a:p>
            <a:r>
              <a:rPr lang="tr-TR" smtClean="0"/>
              <a:t>Güzel – çirkin </a:t>
            </a:r>
          </a:p>
          <a:p>
            <a:r>
              <a:rPr lang="tr-TR" smtClean="0"/>
              <a:t>Kolay – zor </a:t>
            </a:r>
          </a:p>
          <a:p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1 Başlık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endParaRPr lang="tr-TR" smtClean="0"/>
          </a:p>
        </p:txBody>
      </p:sp>
      <p:sp>
        <p:nvSpPr>
          <p:cNvPr id="20482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4038600" cy="4433888"/>
          </a:xfrm>
        </p:spPr>
        <p:txBody>
          <a:bodyPr/>
          <a:lstStyle/>
          <a:p>
            <a:r>
              <a:rPr lang="tr-TR" smtClean="0"/>
              <a:t>Önce – sonra </a:t>
            </a:r>
          </a:p>
          <a:p>
            <a:r>
              <a:rPr lang="tr-TR" smtClean="0"/>
              <a:t>Arka – ön </a:t>
            </a:r>
          </a:p>
          <a:p>
            <a:r>
              <a:rPr lang="tr-TR" smtClean="0"/>
              <a:t>Alt – üst </a:t>
            </a:r>
          </a:p>
          <a:p>
            <a:r>
              <a:rPr lang="tr-TR" smtClean="0"/>
              <a:t>Artı – eksi </a:t>
            </a:r>
          </a:p>
          <a:p>
            <a:r>
              <a:rPr lang="tr-TR" smtClean="0"/>
              <a:t>Aydınlık – karanlık </a:t>
            </a:r>
          </a:p>
          <a:p>
            <a:r>
              <a:rPr lang="tr-TR" smtClean="0"/>
              <a:t>Aşağı – yukarı </a:t>
            </a:r>
          </a:p>
          <a:p>
            <a:r>
              <a:rPr lang="tr-TR" smtClean="0"/>
              <a:t>İç – dış </a:t>
            </a:r>
          </a:p>
          <a:p>
            <a:r>
              <a:rPr lang="tr-TR" smtClean="0"/>
              <a:t>Yaz – kış </a:t>
            </a:r>
          </a:p>
          <a:p>
            <a:r>
              <a:rPr lang="tr-TR" smtClean="0"/>
              <a:t>İniş – çıkış </a:t>
            </a:r>
          </a:p>
        </p:txBody>
      </p:sp>
      <p:sp>
        <p:nvSpPr>
          <p:cNvPr id="20483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/>
          <a:lstStyle/>
          <a:p>
            <a:r>
              <a:rPr lang="tr-TR" smtClean="0"/>
              <a:t>Eski – yeni </a:t>
            </a:r>
          </a:p>
          <a:p>
            <a:r>
              <a:rPr lang="tr-TR" smtClean="0"/>
              <a:t>Fakir – zengin </a:t>
            </a:r>
          </a:p>
          <a:p>
            <a:r>
              <a:rPr lang="tr-TR" smtClean="0"/>
              <a:t>Taze – bayat </a:t>
            </a:r>
          </a:p>
          <a:p>
            <a:r>
              <a:rPr lang="tr-TR" smtClean="0"/>
              <a:t>Neşeli – üzgün</a:t>
            </a:r>
          </a:p>
          <a:p>
            <a:r>
              <a:rPr lang="tr-TR" smtClean="0"/>
              <a:t>İleri – geri </a:t>
            </a:r>
          </a:p>
          <a:p>
            <a:r>
              <a:rPr lang="tr-TR" smtClean="0"/>
              <a:t>Erkek – kadın </a:t>
            </a:r>
          </a:p>
          <a:p>
            <a:r>
              <a:rPr lang="tr-TR" smtClean="0"/>
              <a:t>Çalışkan – tembel </a:t>
            </a:r>
          </a:p>
          <a:p>
            <a:r>
              <a:rPr lang="tr-TR" smtClean="0"/>
              <a:t>Ölü – diri</a:t>
            </a:r>
          </a:p>
          <a:p>
            <a:r>
              <a:rPr lang="tr-TR" smtClean="0"/>
              <a:t>Gülmek - ağlamak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dirty="0" smtClean="0"/>
              <a:t>EŞ SESLİ KELİMELER</a:t>
            </a:r>
            <a:endParaRPr lang="tr-TR" dirty="0"/>
          </a:p>
        </p:txBody>
      </p:sp>
      <p:sp>
        <p:nvSpPr>
          <p:cNvPr id="21506" name="2 Alt Başlık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435</Words>
  <Application>Microsoft Office PowerPoint</Application>
  <PresentationFormat>Ekran Gösterisi (4:3)</PresentationFormat>
  <Paragraphs>171</Paragraphs>
  <Slides>16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Tasarım Şablonu</vt:lpstr>
      </vt:variant>
      <vt:variant>
        <vt:i4>4</vt:i4>
      </vt:variant>
      <vt:variant>
        <vt:lpstr>Slayt Başlıkları</vt:lpstr>
      </vt:variant>
      <vt:variant>
        <vt:i4>16</vt:i4>
      </vt:variant>
    </vt:vector>
  </HeadingPairs>
  <TitlesOfParts>
    <vt:vector size="24" baseType="lpstr">
      <vt:lpstr>Constantia</vt:lpstr>
      <vt:lpstr>Arial</vt:lpstr>
      <vt:lpstr>Calibri</vt:lpstr>
      <vt:lpstr>Wingdings 2</vt:lpstr>
      <vt:lpstr>Akış</vt:lpstr>
      <vt:lpstr>Akış</vt:lpstr>
      <vt:lpstr>Akış</vt:lpstr>
      <vt:lpstr>Akış</vt:lpstr>
      <vt:lpstr>Slayt 1</vt:lpstr>
      <vt:lpstr>Yazılışları ve okunuşları farklı, anlamları aynı olan kelimelerdir.</vt:lpstr>
      <vt:lpstr>Slayt 3</vt:lpstr>
      <vt:lpstr>Slayt 4</vt:lpstr>
      <vt:lpstr>Slayt 5</vt:lpstr>
      <vt:lpstr>ANLAMLARI BİRBİRİNİN TAM ZITTI OLAN KELİMELERDİR.</vt:lpstr>
      <vt:lpstr>Slayt 7</vt:lpstr>
      <vt:lpstr>Slayt 8</vt:lpstr>
      <vt:lpstr>Slayt 9</vt:lpstr>
      <vt:lpstr>OKUNUŞLARI VE YAZILIŞLARI AYNI, ANLAMLARI FARKLI OLAN KELİMELERDİR.</vt:lpstr>
      <vt:lpstr>Slayt 11</vt:lpstr>
      <vt:lpstr>Slayt 12</vt:lpstr>
      <vt:lpstr>ÖRNEK SORULAR</vt:lpstr>
      <vt:lpstr>Slayt 14</vt:lpstr>
      <vt:lpstr>Slayt 15</vt:lpstr>
      <vt:lpstr>www.sorubak.com  </vt:lpstr>
    </vt:vector>
  </TitlesOfParts>
  <Company>by olmez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EŞ ANLAMLI KELİMELER</dc:title>
  <dc:creator>UltraXP User</dc:creator>
  <cp:lastModifiedBy>edanur</cp:lastModifiedBy>
  <cp:revision>14</cp:revision>
  <dcterms:created xsi:type="dcterms:W3CDTF">2010-11-13T19:26:36Z</dcterms:created>
  <dcterms:modified xsi:type="dcterms:W3CDTF">2011-01-23T18:47:47Z</dcterms:modified>
</cp:coreProperties>
</file>